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31" r:id="rId2"/>
    <p:sldId id="335" r:id="rId3"/>
    <p:sldId id="336" r:id="rId4"/>
    <p:sldId id="333" r:id="rId5"/>
    <p:sldId id="334" r:id="rId6"/>
    <p:sldId id="33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367F8B-7C7E-4C53-88BC-E45DECD7C43A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D41B8767-405A-4619-8C3D-363BB4B272EA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/>
            <a:t>Christian Practices</a:t>
          </a:r>
        </a:p>
      </dgm:t>
    </dgm:pt>
    <dgm:pt modelId="{862F5F2F-AD4E-4EFD-B205-4A9E3D5A3E9C}" type="parTrans" cxnId="{33A64ABF-0B1B-4B31-BF63-0C215AA4BFCB}">
      <dgm:prSet/>
      <dgm:spPr/>
      <dgm:t>
        <a:bodyPr/>
        <a:lstStyle/>
        <a:p>
          <a:endParaRPr lang="en-GB"/>
        </a:p>
      </dgm:t>
    </dgm:pt>
    <dgm:pt modelId="{11155CAE-451F-48E8-A0E6-98452FE99F8D}" type="sibTrans" cxnId="{33A64ABF-0B1B-4B31-BF63-0C215AA4BFCB}">
      <dgm:prSet/>
      <dgm:spPr>
        <a:solidFill>
          <a:srgbClr val="7030A0"/>
        </a:solidFill>
      </dgm:spPr>
      <dgm:t>
        <a:bodyPr/>
        <a:lstStyle/>
        <a:p>
          <a:r>
            <a:rPr lang="en-GB" dirty="0"/>
            <a:t>Christian Beliefs and Teachings</a:t>
          </a:r>
        </a:p>
      </dgm:t>
    </dgm:pt>
    <dgm:pt modelId="{91A065B4-4BCC-43B3-8099-7E8C1029BB6E}">
      <dgm:prSet phldrT="[Text]"/>
      <dgm:spPr>
        <a:solidFill>
          <a:srgbClr val="FF00FF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Belief, Teachings and Practices are covered in each religion during Year 10</a:t>
          </a:r>
        </a:p>
      </dgm:t>
    </dgm:pt>
    <dgm:pt modelId="{B01855F3-E903-4D58-B09B-D483A804CB2B}" type="parTrans" cxnId="{C128686B-4244-44C4-A91D-822E0BF95EB4}">
      <dgm:prSet/>
      <dgm:spPr/>
      <dgm:t>
        <a:bodyPr/>
        <a:lstStyle/>
        <a:p>
          <a:endParaRPr lang="en-GB"/>
        </a:p>
      </dgm:t>
    </dgm:pt>
    <dgm:pt modelId="{C2A664F4-0968-47B6-B363-C0AB491F21A3}" type="sibTrans" cxnId="{C128686B-4244-44C4-A91D-822E0BF95EB4}">
      <dgm:prSet/>
      <dgm:spPr/>
      <dgm:t>
        <a:bodyPr/>
        <a:lstStyle/>
        <a:p>
          <a:endParaRPr lang="en-GB"/>
        </a:p>
      </dgm:t>
    </dgm:pt>
    <dgm:pt modelId="{386F0143-E449-4DDE-9B45-169626C3C6D6}">
      <dgm:prSet phldrT="[Text]" custT="1"/>
      <dgm:spPr/>
      <dgm:t>
        <a:bodyPr/>
        <a:lstStyle/>
        <a:p>
          <a:r>
            <a:rPr lang="en-GB" sz="3200" b="1" dirty="0">
              <a:solidFill>
                <a:schemeClr val="tx1"/>
              </a:solidFill>
            </a:rPr>
            <a:t>AQA A</a:t>
          </a:r>
        </a:p>
      </dgm:t>
    </dgm:pt>
    <dgm:pt modelId="{53023F22-0390-43A7-8B28-B9D3BD808162}" type="parTrans" cxnId="{66A7ECF2-94A2-46BC-9DD7-A62C62E22623}">
      <dgm:prSet/>
      <dgm:spPr/>
      <dgm:t>
        <a:bodyPr/>
        <a:lstStyle/>
        <a:p>
          <a:endParaRPr lang="en-GB"/>
        </a:p>
      </dgm:t>
    </dgm:pt>
    <dgm:pt modelId="{55B99468-5284-4130-86A8-9348490CC649}" type="sibTrans" cxnId="{66A7ECF2-94A2-46BC-9DD7-A62C62E22623}">
      <dgm:prSet/>
      <dgm:spPr>
        <a:solidFill>
          <a:srgbClr val="FFC0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Buddhist Beliefs and Teachings</a:t>
          </a:r>
        </a:p>
      </dgm:t>
    </dgm:pt>
    <dgm:pt modelId="{44E61CB9-6793-4C44-9F7D-93A551DF5779}">
      <dgm:prSet phldrT="[Text]" custT="1"/>
      <dgm:spPr>
        <a:solidFill>
          <a:srgbClr val="FFFF00"/>
        </a:solidFill>
      </dgm:spPr>
      <dgm:t>
        <a:bodyPr/>
        <a:lstStyle/>
        <a:p>
          <a:r>
            <a:rPr lang="en-GB" sz="3200" b="1" dirty="0"/>
            <a:t>GCSE Religious Studies</a:t>
          </a:r>
        </a:p>
      </dgm:t>
    </dgm:pt>
    <dgm:pt modelId="{85609E2A-1DE6-4AE4-A145-C3C59F36993B}" type="parTrans" cxnId="{5B5C4CFF-EDD8-40C7-BA30-D0C2409D16BB}">
      <dgm:prSet/>
      <dgm:spPr/>
      <dgm:t>
        <a:bodyPr/>
        <a:lstStyle/>
        <a:p>
          <a:endParaRPr lang="en-GB"/>
        </a:p>
      </dgm:t>
    </dgm:pt>
    <dgm:pt modelId="{7C9C3E6A-13CC-49E1-B556-D867C764311F}" type="sibTrans" cxnId="{5B5C4CFF-EDD8-40C7-BA30-D0C2409D16BB}">
      <dgm:prSet/>
      <dgm:spPr/>
      <dgm:t>
        <a:bodyPr/>
        <a:lstStyle/>
        <a:p>
          <a:endParaRPr lang="en-GB"/>
        </a:p>
      </dgm:t>
    </dgm:pt>
    <dgm:pt modelId="{FDECAE40-71ED-4AAC-9FC9-13FE70AB6B8F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Buddhist Practices</a:t>
          </a:r>
        </a:p>
      </dgm:t>
    </dgm:pt>
    <dgm:pt modelId="{F36BB27C-D7EA-4AE5-B256-1195955A718D}" type="parTrans" cxnId="{B3CC9DE4-A2F9-4332-97F2-58D187DE92FC}">
      <dgm:prSet/>
      <dgm:spPr/>
      <dgm:t>
        <a:bodyPr/>
        <a:lstStyle/>
        <a:p>
          <a:endParaRPr lang="en-GB"/>
        </a:p>
      </dgm:t>
    </dgm:pt>
    <dgm:pt modelId="{DB2BD39B-BDD7-4F90-B4BD-CF8A043CD8F8}" type="sibTrans" cxnId="{B3CC9DE4-A2F9-4332-97F2-58D187DE92FC}">
      <dgm:prSet/>
      <dgm:spPr>
        <a:solidFill>
          <a:srgbClr val="FF3300"/>
        </a:solidFill>
      </dgm:spPr>
      <dgm:t>
        <a:bodyPr/>
        <a:lstStyle/>
        <a:p>
          <a:r>
            <a:rPr lang="en-GB" dirty="0"/>
            <a:t>Theme B - Religion and Life</a:t>
          </a:r>
        </a:p>
      </dgm:t>
    </dgm:pt>
    <dgm:pt modelId="{07EDD124-4DBA-48B2-8F97-A3BBF47BF608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/>
            <a:t>We take the students on two visits to help them understand the practices elements of the course </a:t>
          </a:r>
        </a:p>
      </dgm:t>
    </dgm:pt>
    <dgm:pt modelId="{BE47698D-1912-43E8-ABCB-520075909B75}" type="parTrans" cxnId="{58112C47-0AAF-4757-B636-AEEDE3472156}">
      <dgm:prSet/>
      <dgm:spPr/>
      <dgm:t>
        <a:bodyPr/>
        <a:lstStyle/>
        <a:p>
          <a:endParaRPr lang="en-GB"/>
        </a:p>
      </dgm:t>
    </dgm:pt>
    <dgm:pt modelId="{121415D5-72D8-4FC5-B292-EF3BF7C94A01}" type="sibTrans" cxnId="{58112C47-0AAF-4757-B636-AEEDE3472156}">
      <dgm:prSet/>
      <dgm:spPr/>
      <dgm:t>
        <a:bodyPr/>
        <a:lstStyle/>
        <a:p>
          <a:endParaRPr lang="en-GB"/>
        </a:p>
      </dgm:t>
    </dgm:pt>
    <dgm:pt modelId="{A1D54B4C-A624-4AFE-9D97-435A7E9BA3B8}" type="pres">
      <dgm:prSet presAssocID="{49367F8B-7C7E-4C53-88BC-E45DECD7C43A}" presName="Name0" presStyleCnt="0">
        <dgm:presLayoutVars>
          <dgm:chMax/>
          <dgm:chPref/>
          <dgm:dir/>
          <dgm:animLvl val="lvl"/>
        </dgm:presLayoutVars>
      </dgm:prSet>
      <dgm:spPr/>
    </dgm:pt>
    <dgm:pt modelId="{1737C636-D8F7-4591-BFE6-7FD2AC03F5EE}" type="pres">
      <dgm:prSet presAssocID="{D41B8767-405A-4619-8C3D-363BB4B272EA}" presName="composite" presStyleCnt="0"/>
      <dgm:spPr/>
    </dgm:pt>
    <dgm:pt modelId="{254FB4D8-129B-45DB-B158-3831694894D1}" type="pres">
      <dgm:prSet presAssocID="{D41B8767-405A-4619-8C3D-363BB4B272EA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34B1C6C6-564A-40DE-B6FA-84520FCD8E9B}" type="pres">
      <dgm:prSet presAssocID="{D41B8767-405A-4619-8C3D-363BB4B272EA}" presName="Childtext1" presStyleLbl="revTx" presStyleIdx="0" presStyleCnt="3" custScaleX="136766" custScaleY="91189" custLinFactNeighborX="35446" custLinFactNeighborY="-11400">
        <dgm:presLayoutVars>
          <dgm:chMax val="0"/>
          <dgm:chPref val="0"/>
          <dgm:bulletEnabled val="1"/>
        </dgm:presLayoutVars>
      </dgm:prSet>
      <dgm:spPr/>
    </dgm:pt>
    <dgm:pt modelId="{B61EC5A7-146D-4B81-B9AB-4FE0CD20F70C}" type="pres">
      <dgm:prSet presAssocID="{D41B8767-405A-4619-8C3D-363BB4B272EA}" presName="BalanceSpacing" presStyleCnt="0"/>
      <dgm:spPr/>
    </dgm:pt>
    <dgm:pt modelId="{0A5A0F4E-C8D9-437A-9421-3509D8AD06BC}" type="pres">
      <dgm:prSet presAssocID="{D41B8767-405A-4619-8C3D-363BB4B272EA}" presName="BalanceSpacing1" presStyleCnt="0"/>
      <dgm:spPr/>
    </dgm:pt>
    <dgm:pt modelId="{4831FBEF-406D-4AA0-B554-309874FF0F2D}" type="pres">
      <dgm:prSet presAssocID="{11155CAE-451F-48E8-A0E6-98452FE99F8D}" presName="Accent1Text" presStyleLbl="node1" presStyleIdx="1" presStyleCnt="6"/>
      <dgm:spPr/>
    </dgm:pt>
    <dgm:pt modelId="{50277150-8D9E-4D16-8A6B-C9067C23B53E}" type="pres">
      <dgm:prSet presAssocID="{11155CAE-451F-48E8-A0E6-98452FE99F8D}" presName="spaceBetweenRectangles" presStyleCnt="0"/>
      <dgm:spPr/>
    </dgm:pt>
    <dgm:pt modelId="{55DABBCA-6927-4F0B-84D2-83620F051C7B}" type="pres">
      <dgm:prSet presAssocID="{386F0143-E449-4DDE-9B45-169626C3C6D6}" presName="composite" presStyleCnt="0"/>
      <dgm:spPr/>
    </dgm:pt>
    <dgm:pt modelId="{081C899A-E0FB-4928-A34F-CB4E631120F7}" type="pres">
      <dgm:prSet presAssocID="{386F0143-E449-4DDE-9B45-169626C3C6D6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F5702A0E-D0BC-49A4-8F8E-935CB6AEF1BA}" type="pres">
      <dgm:prSet presAssocID="{386F0143-E449-4DDE-9B45-169626C3C6D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8AF40955-5ED1-4DFD-8FFD-9345696EE0CA}" type="pres">
      <dgm:prSet presAssocID="{386F0143-E449-4DDE-9B45-169626C3C6D6}" presName="BalanceSpacing" presStyleCnt="0"/>
      <dgm:spPr/>
    </dgm:pt>
    <dgm:pt modelId="{D1EA5862-CE6E-43B9-9628-A7D49ADD2305}" type="pres">
      <dgm:prSet presAssocID="{386F0143-E449-4DDE-9B45-169626C3C6D6}" presName="BalanceSpacing1" presStyleCnt="0"/>
      <dgm:spPr/>
    </dgm:pt>
    <dgm:pt modelId="{05286332-4B6B-4531-9277-316CEB331521}" type="pres">
      <dgm:prSet presAssocID="{55B99468-5284-4130-86A8-9348490CC649}" presName="Accent1Text" presStyleLbl="node1" presStyleIdx="3" presStyleCnt="6"/>
      <dgm:spPr/>
    </dgm:pt>
    <dgm:pt modelId="{3CD567CA-7301-4F64-9BAB-E1D1EE75E6C0}" type="pres">
      <dgm:prSet presAssocID="{55B99468-5284-4130-86A8-9348490CC649}" presName="spaceBetweenRectangles" presStyleCnt="0"/>
      <dgm:spPr/>
    </dgm:pt>
    <dgm:pt modelId="{11161EF8-0D28-49AF-A285-3C8B3BDEB78E}" type="pres">
      <dgm:prSet presAssocID="{FDECAE40-71ED-4AAC-9FC9-13FE70AB6B8F}" presName="composite" presStyleCnt="0"/>
      <dgm:spPr/>
    </dgm:pt>
    <dgm:pt modelId="{413019EC-7F77-4DE8-BC65-49D9FE64777C}" type="pres">
      <dgm:prSet presAssocID="{FDECAE40-71ED-4AAC-9FC9-13FE70AB6B8F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3448520A-5A75-43D4-84C4-04118D903ED6}" type="pres">
      <dgm:prSet presAssocID="{FDECAE40-71ED-4AAC-9FC9-13FE70AB6B8F}" presName="Childtext1" presStyleLbl="revTx" presStyleIdx="2" presStyleCnt="3" custScaleX="113057" custLinFactNeighborX="23346" custLinFactNeighborY="-2895">
        <dgm:presLayoutVars>
          <dgm:chMax val="0"/>
          <dgm:chPref val="0"/>
          <dgm:bulletEnabled val="1"/>
        </dgm:presLayoutVars>
      </dgm:prSet>
      <dgm:spPr/>
    </dgm:pt>
    <dgm:pt modelId="{45805CA8-678F-4397-99C6-44CF6158F21E}" type="pres">
      <dgm:prSet presAssocID="{FDECAE40-71ED-4AAC-9FC9-13FE70AB6B8F}" presName="BalanceSpacing" presStyleCnt="0"/>
      <dgm:spPr/>
    </dgm:pt>
    <dgm:pt modelId="{D97CC0D9-939F-4351-9E4D-FC550169BA34}" type="pres">
      <dgm:prSet presAssocID="{FDECAE40-71ED-4AAC-9FC9-13FE70AB6B8F}" presName="BalanceSpacing1" presStyleCnt="0"/>
      <dgm:spPr/>
    </dgm:pt>
    <dgm:pt modelId="{C5465A15-0059-4126-8F80-4F5B4DCB5AE9}" type="pres">
      <dgm:prSet presAssocID="{DB2BD39B-BDD7-4F90-B4BD-CF8A043CD8F8}" presName="Accent1Text" presStyleLbl="node1" presStyleIdx="5" presStyleCnt="6"/>
      <dgm:spPr/>
    </dgm:pt>
  </dgm:ptLst>
  <dgm:cxnLst>
    <dgm:cxn modelId="{75446806-0153-42D6-B920-3D0F96D78BB0}" type="presOf" srcId="{55B99468-5284-4130-86A8-9348490CC649}" destId="{05286332-4B6B-4531-9277-316CEB331521}" srcOrd="0" destOrd="0" presId="urn:microsoft.com/office/officeart/2008/layout/AlternatingHexagons"/>
    <dgm:cxn modelId="{80BA9327-CE05-4F77-B1C4-1FA37737B897}" type="presOf" srcId="{11155CAE-451F-48E8-A0E6-98452FE99F8D}" destId="{4831FBEF-406D-4AA0-B554-309874FF0F2D}" srcOrd="0" destOrd="0" presId="urn:microsoft.com/office/officeart/2008/layout/AlternatingHexagons"/>
    <dgm:cxn modelId="{A8313E2A-A5CF-4B72-808F-608A5635DDDB}" type="presOf" srcId="{386F0143-E449-4DDE-9B45-169626C3C6D6}" destId="{081C899A-E0FB-4928-A34F-CB4E631120F7}" srcOrd="0" destOrd="0" presId="urn:microsoft.com/office/officeart/2008/layout/AlternatingHexagons"/>
    <dgm:cxn modelId="{8F11C261-4F0D-408C-8DF8-EE59C2B19110}" type="presOf" srcId="{FDECAE40-71ED-4AAC-9FC9-13FE70AB6B8F}" destId="{413019EC-7F77-4DE8-BC65-49D9FE64777C}" srcOrd="0" destOrd="0" presId="urn:microsoft.com/office/officeart/2008/layout/AlternatingHexagons"/>
    <dgm:cxn modelId="{58112C47-0AAF-4757-B636-AEEDE3472156}" srcId="{FDECAE40-71ED-4AAC-9FC9-13FE70AB6B8F}" destId="{07EDD124-4DBA-48B2-8F97-A3BBF47BF608}" srcOrd="0" destOrd="0" parTransId="{BE47698D-1912-43E8-ABCB-520075909B75}" sibTransId="{121415D5-72D8-4FC5-B292-EF3BF7C94A01}"/>
    <dgm:cxn modelId="{C128686B-4244-44C4-A91D-822E0BF95EB4}" srcId="{D41B8767-405A-4619-8C3D-363BB4B272EA}" destId="{91A065B4-4BCC-43B3-8099-7E8C1029BB6E}" srcOrd="0" destOrd="0" parTransId="{B01855F3-E903-4D58-B09B-D483A804CB2B}" sibTransId="{C2A664F4-0968-47B6-B363-C0AB491F21A3}"/>
    <dgm:cxn modelId="{B8F7F36D-EC95-4359-907F-443E01082821}" type="presOf" srcId="{07EDD124-4DBA-48B2-8F97-A3BBF47BF608}" destId="{3448520A-5A75-43D4-84C4-04118D903ED6}" srcOrd="0" destOrd="0" presId="urn:microsoft.com/office/officeart/2008/layout/AlternatingHexagons"/>
    <dgm:cxn modelId="{A15FB977-FE35-4231-A358-3790EB0AC5EA}" type="presOf" srcId="{D41B8767-405A-4619-8C3D-363BB4B272EA}" destId="{254FB4D8-129B-45DB-B158-3831694894D1}" srcOrd="0" destOrd="0" presId="urn:microsoft.com/office/officeart/2008/layout/AlternatingHexagons"/>
    <dgm:cxn modelId="{9F662280-77F5-48BE-A616-9044CB44015A}" type="presOf" srcId="{DB2BD39B-BDD7-4F90-B4BD-CF8A043CD8F8}" destId="{C5465A15-0059-4126-8F80-4F5B4DCB5AE9}" srcOrd="0" destOrd="0" presId="urn:microsoft.com/office/officeart/2008/layout/AlternatingHexagons"/>
    <dgm:cxn modelId="{A79CCC8B-8C2C-4256-B8D3-45A52FC670DA}" type="presOf" srcId="{91A065B4-4BCC-43B3-8099-7E8C1029BB6E}" destId="{34B1C6C6-564A-40DE-B6FA-84520FCD8E9B}" srcOrd="0" destOrd="0" presId="urn:microsoft.com/office/officeart/2008/layout/AlternatingHexagons"/>
    <dgm:cxn modelId="{BEA719AA-8650-477C-8EDC-BD4B6E760BBB}" type="presOf" srcId="{49367F8B-7C7E-4C53-88BC-E45DECD7C43A}" destId="{A1D54B4C-A624-4AFE-9D97-435A7E9BA3B8}" srcOrd="0" destOrd="0" presId="urn:microsoft.com/office/officeart/2008/layout/AlternatingHexagons"/>
    <dgm:cxn modelId="{33A64ABF-0B1B-4B31-BF63-0C215AA4BFCB}" srcId="{49367F8B-7C7E-4C53-88BC-E45DECD7C43A}" destId="{D41B8767-405A-4619-8C3D-363BB4B272EA}" srcOrd="0" destOrd="0" parTransId="{862F5F2F-AD4E-4EFD-B205-4A9E3D5A3E9C}" sibTransId="{11155CAE-451F-48E8-A0E6-98452FE99F8D}"/>
    <dgm:cxn modelId="{E78075C8-119A-4D81-B187-FB3FEDFB5C51}" type="presOf" srcId="{44E61CB9-6793-4C44-9F7D-93A551DF5779}" destId="{F5702A0E-D0BC-49A4-8F8E-935CB6AEF1BA}" srcOrd="0" destOrd="0" presId="urn:microsoft.com/office/officeart/2008/layout/AlternatingHexagons"/>
    <dgm:cxn modelId="{B3CC9DE4-A2F9-4332-97F2-58D187DE92FC}" srcId="{49367F8B-7C7E-4C53-88BC-E45DECD7C43A}" destId="{FDECAE40-71ED-4AAC-9FC9-13FE70AB6B8F}" srcOrd="2" destOrd="0" parTransId="{F36BB27C-D7EA-4AE5-B256-1195955A718D}" sibTransId="{DB2BD39B-BDD7-4F90-B4BD-CF8A043CD8F8}"/>
    <dgm:cxn modelId="{66A7ECF2-94A2-46BC-9DD7-A62C62E22623}" srcId="{49367F8B-7C7E-4C53-88BC-E45DECD7C43A}" destId="{386F0143-E449-4DDE-9B45-169626C3C6D6}" srcOrd="1" destOrd="0" parTransId="{53023F22-0390-43A7-8B28-B9D3BD808162}" sibTransId="{55B99468-5284-4130-86A8-9348490CC649}"/>
    <dgm:cxn modelId="{5B5C4CFF-EDD8-40C7-BA30-D0C2409D16BB}" srcId="{386F0143-E449-4DDE-9B45-169626C3C6D6}" destId="{44E61CB9-6793-4C44-9F7D-93A551DF5779}" srcOrd="0" destOrd="0" parTransId="{85609E2A-1DE6-4AE4-A145-C3C59F36993B}" sibTransId="{7C9C3E6A-13CC-49E1-B556-D867C764311F}"/>
    <dgm:cxn modelId="{0BACBF81-0154-46D1-BA72-6401C9240522}" type="presParOf" srcId="{A1D54B4C-A624-4AFE-9D97-435A7E9BA3B8}" destId="{1737C636-D8F7-4591-BFE6-7FD2AC03F5EE}" srcOrd="0" destOrd="0" presId="urn:microsoft.com/office/officeart/2008/layout/AlternatingHexagons"/>
    <dgm:cxn modelId="{D91416E1-CDFF-43FD-9139-82EF5190F1BB}" type="presParOf" srcId="{1737C636-D8F7-4591-BFE6-7FD2AC03F5EE}" destId="{254FB4D8-129B-45DB-B158-3831694894D1}" srcOrd="0" destOrd="0" presId="urn:microsoft.com/office/officeart/2008/layout/AlternatingHexagons"/>
    <dgm:cxn modelId="{A3D7B795-C2A2-45BE-82DA-E17E2A506C24}" type="presParOf" srcId="{1737C636-D8F7-4591-BFE6-7FD2AC03F5EE}" destId="{34B1C6C6-564A-40DE-B6FA-84520FCD8E9B}" srcOrd="1" destOrd="0" presId="urn:microsoft.com/office/officeart/2008/layout/AlternatingHexagons"/>
    <dgm:cxn modelId="{44E31B6B-9AF4-47BE-930B-CA0BD9A05693}" type="presParOf" srcId="{1737C636-D8F7-4591-BFE6-7FD2AC03F5EE}" destId="{B61EC5A7-146D-4B81-B9AB-4FE0CD20F70C}" srcOrd="2" destOrd="0" presId="urn:microsoft.com/office/officeart/2008/layout/AlternatingHexagons"/>
    <dgm:cxn modelId="{FEA088B2-E30B-41F7-88D0-7A223B1F366A}" type="presParOf" srcId="{1737C636-D8F7-4591-BFE6-7FD2AC03F5EE}" destId="{0A5A0F4E-C8D9-437A-9421-3509D8AD06BC}" srcOrd="3" destOrd="0" presId="urn:microsoft.com/office/officeart/2008/layout/AlternatingHexagons"/>
    <dgm:cxn modelId="{E2DD6CF1-FB08-4E41-9477-E6545C3926FE}" type="presParOf" srcId="{1737C636-D8F7-4591-BFE6-7FD2AC03F5EE}" destId="{4831FBEF-406D-4AA0-B554-309874FF0F2D}" srcOrd="4" destOrd="0" presId="urn:microsoft.com/office/officeart/2008/layout/AlternatingHexagons"/>
    <dgm:cxn modelId="{96433BD3-5491-4ADC-B8FC-E37398CFF427}" type="presParOf" srcId="{A1D54B4C-A624-4AFE-9D97-435A7E9BA3B8}" destId="{50277150-8D9E-4D16-8A6B-C9067C23B53E}" srcOrd="1" destOrd="0" presId="urn:microsoft.com/office/officeart/2008/layout/AlternatingHexagons"/>
    <dgm:cxn modelId="{1DCDA44A-EF75-4D43-A518-4409C33BC45F}" type="presParOf" srcId="{A1D54B4C-A624-4AFE-9D97-435A7E9BA3B8}" destId="{55DABBCA-6927-4F0B-84D2-83620F051C7B}" srcOrd="2" destOrd="0" presId="urn:microsoft.com/office/officeart/2008/layout/AlternatingHexagons"/>
    <dgm:cxn modelId="{CE258D44-5B93-4974-9AD6-86FDE4EC5D82}" type="presParOf" srcId="{55DABBCA-6927-4F0B-84D2-83620F051C7B}" destId="{081C899A-E0FB-4928-A34F-CB4E631120F7}" srcOrd="0" destOrd="0" presId="urn:microsoft.com/office/officeart/2008/layout/AlternatingHexagons"/>
    <dgm:cxn modelId="{7BFAC2E8-BFD6-4078-B5DF-7E30F1411C91}" type="presParOf" srcId="{55DABBCA-6927-4F0B-84D2-83620F051C7B}" destId="{F5702A0E-D0BC-49A4-8F8E-935CB6AEF1BA}" srcOrd="1" destOrd="0" presId="urn:microsoft.com/office/officeart/2008/layout/AlternatingHexagons"/>
    <dgm:cxn modelId="{9EB7F370-A22C-4FEF-9C91-5EDBB6E37D91}" type="presParOf" srcId="{55DABBCA-6927-4F0B-84D2-83620F051C7B}" destId="{8AF40955-5ED1-4DFD-8FFD-9345696EE0CA}" srcOrd="2" destOrd="0" presId="urn:microsoft.com/office/officeart/2008/layout/AlternatingHexagons"/>
    <dgm:cxn modelId="{6427F70A-3FEC-424A-99E0-583DF7594889}" type="presParOf" srcId="{55DABBCA-6927-4F0B-84D2-83620F051C7B}" destId="{D1EA5862-CE6E-43B9-9628-A7D49ADD2305}" srcOrd="3" destOrd="0" presId="urn:microsoft.com/office/officeart/2008/layout/AlternatingHexagons"/>
    <dgm:cxn modelId="{A2EBC13E-C93E-4E3B-B0E8-15083E252D16}" type="presParOf" srcId="{55DABBCA-6927-4F0B-84D2-83620F051C7B}" destId="{05286332-4B6B-4531-9277-316CEB331521}" srcOrd="4" destOrd="0" presId="urn:microsoft.com/office/officeart/2008/layout/AlternatingHexagons"/>
    <dgm:cxn modelId="{D299AFE4-34B6-4947-A61A-43F6457FA8D0}" type="presParOf" srcId="{A1D54B4C-A624-4AFE-9D97-435A7E9BA3B8}" destId="{3CD567CA-7301-4F64-9BAB-E1D1EE75E6C0}" srcOrd="3" destOrd="0" presId="urn:microsoft.com/office/officeart/2008/layout/AlternatingHexagons"/>
    <dgm:cxn modelId="{C290B045-3BE2-437F-AD58-4E4848956120}" type="presParOf" srcId="{A1D54B4C-A624-4AFE-9D97-435A7E9BA3B8}" destId="{11161EF8-0D28-49AF-A285-3C8B3BDEB78E}" srcOrd="4" destOrd="0" presId="urn:microsoft.com/office/officeart/2008/layout/AlternatingHexagons"/>
    <dgm:cxn modelId="{3EE2A2F9-022D-4151-8088-CEDDE975375F}" type="presParOf" srcId="{11161EF8-0D28-49AF-A285-3C8B3BDEB78E}" destId="{413019EC-7F77-4DE8-BC65-49D9FE64777C}" srcOrd="0" destOrd="0" presId="urn:microsoft.com/office/officeart/2008/layout/AlternatingHexagons"/>
    <dgm:cxn modelId="{7D2A6BAE-8BA6-4C1C-92EB-9487D68B34FA}" type="presParOf" srcId="{11161EF8-0D28-49AF-A285-3C8B3BDEB78E}" destId="{3448520A-5A75-43D4-84C4-04118D903ED6}" srcOrd="1" destOrd="0" presId="urn:microsoft.com/office/officeart/2008/layout/AlternatingHexagons"/>
    <dgm:cxn modelId="{6DEDFB84-3905-4DE5-B1A7-BDC5F4C158E6}" type="presParOf" srcId="{11161EF8-0D28-49AF-A285-3C8B3BDEB78E}" destId="{45805CA8-678F-4397-99C6-44CF6158F21E}" srcOrd="2" destOrd="0" presId="urn:microsoft.com/office/officeart/2008/layout/AlternatingHexagons"/>
    <dgm:cxn modelId="{D5C6C5C0-3AD0-426E-985C-27F443DFC50F}" type="presParOf" srcId="{11161EF8-0D28-49AF-A285-3C8B3BDEB78E}" destId="{D97CC0D9-939F-4351-9E4D-FC550169BA34}" srcOrd="3" destOrd="0" presId="urn:microsoft.com/office/officeart/2008/layout/AlternatingHexagons"/>
    <dgm:cxn modelId="{7562C2CF-13E4-4CF4-B176-B43DC2207021}" type="presParOf" srcId="{11161EF8-0D28-49AF-A285-3C8B3BDEB78E}" destId="{C5465A15-0059-4126-8F80-4F5B4DCB5AE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FB4D8-129B-45DB-B158-3831694894D1}">
      <dsp:nvSpPr>
        <dsp:cNvPr id="0" name=""/>
        <dsp:cNvSpPr/>
      </dsp:nvSpPr>
      <dsp:spPr>
        <a:xfrm rot="5400000">
          <a:off x="4170317" y="145193"/>
          <a:ext cx="2193506" cy="1908350"/>
        </a:xfrm>
        <a:prstGeom prst="hexagon">
          <a:avLst>
            <a:gd name="adj" fmla="val 25000"/>
            <a:gd name="vf" fmla="val 11547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Christian Practices</a:t>
          </a:r>
        </a:p>
      </dsp:txBody>
      <dsp:txXfrm rot="-5400000">
        <a:off x="4610280" y="344436"/>
        <a:ext cx="1313580" cy="1509864"/>
      </dsp:txXfrm>
    </dsp:sp>
    <dsp:sp modelId="{34B1C6C6-564A-40DE-B6FA-84520FCD8E9B}">
      <dsp:nvSpPr>
        <dsp:cNvPr id="0" name=""/>
        <dsp:cNvSpPr/>
      </dsp:nvSpPr>
      <dsp:spPr>
        <a:xfrm>
          <a:off x="6659632" y="349261"/>
          <a:ext cx="3347967" cy="1200141"/>
        </a:xfrm>
        <a:prstGeom prst="rect">
          <a:avLst/>
        </a:prstGeom>
        <a:solidFill>
          <a:srgbClr val="FF00FF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bg1"/>
              </a:solidFill>
            </a:rPr>
            <a:t>Belief, Teachings and Practices are covered in each religion during Year 10</a:t>
          </a:r>
        </a:p>
      </dsp:txBody>
      <dsp:txXfrm>
        <a:off x="6659632" y="349261"/>
        <a:ext cx="3347967" cy="1200141"/>
      </dsp:txXfrm>
    </dsp:sp>
    <dsp:sp modelId="{4831FBEF-406D-4AA0-B554-309874FF0F2D}">
      <dsp:nvSpPr>
        <dsp:cNvPr id="0" name=""/>
        <dsp:cNvSpPr/>
      </dsp:nvSpPr>
      <dsp:spPr>
        <a:xfrm rot="5400000">
          <a:off x="2109299" y="145193"/>
          <a:ext cx="2193506" cy="1908350"/>
        </a:xfrm>
        <a:prstGeom prst="hexagon">
          <a:avLst>
            <a:gd name="adj" fmla="val 25000"/>
            <a:gd name="vf" fmla="val 11547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Christian Beliefs and Teachings</a:t>
          </a:r>
        </a:p>
      </dsp:txBody>
      <dsp:txXfrm rot="-5400000">
        <a:off x="2549262" y="344436"/>
        <a:ext cx="1313580" cy="1509864"/>
      </dsp:txXfrm>
    </dsp:sp>
    <dsp:sp modelId="{081C899A-E0FB-4928-A34F-CB4E631120F7}">
      <dsp:nvSpPr>
        <dsp:cNvPr id="0" name=""/>
        <dsp:cNvSpPr/>
      </dsp:nvSpPr>
      <dsp:spPr>
        <a:xfrm rot="5400000">
          <a:off x="3360863" y="2007041"/>
          <a:ext cx="2193506" cy="190835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solidFill>
                <a:schemeClr val="tx1"/>
              </a:solidFill>
            </a:rPr>
            <a:t>AQA A</a:t>
          </a:r>
        </a:p>
      </dsp:txBody>
      <dsp:txXfrm rot="-5400000">
        <a:off x="3800826" y="2206284"/>
        <a:ext cx="1313580" cy="1509864"/>
      </dsp:txXfrm>
    </dsp:sp>
    <dsp:sp modelId="{F5702A0E-D0BC-49A4-8F8E-935CB6AEF1BA}">
      <dsp:nvSpPr>
        <dsp:cNvPr id="0" name=""/>
        <dsp:cNvSpPr/>
      </dsp:nvSpPr>
      <dsp:spPr>
        <a:xfrm>
          <a:off x="1055489" y="2303164"/>
          <a:ext cx="2368986" cy="1316103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/>
            <a:t>GCSE Religious Studies</a:t>
          </a:r>
        </a:p>
      </dsp:txBody>
      <dsp:txXfrm>
        <a:off x="1055489" y="2303164"/>
        <a:ext cx="2368986" cy="1316103"/>
      </dsp:txXfrm>
    </dsp:sp>
    <dsp:sp modelId="{05286332-4B6B-4531-9277-316CEB331521}">
      <dsp:nvSpPr>
        <dsp:cNvPr id="0" name=""/>
        <dsp:cNvSpPr/>
      </dsp:nvSpPr>
      <dsp:spPr>
        <a:xfrm rot="5400000">
          <a:off x="5421882" y="2007041"/>
          <a:ext cx="2193506" cy="1908350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solidFill>
                <a:schemeClr val="tx1"/>
              </a:solidFill>
            </a:rPr>
            <a:t>Buddhist Beliefs and Teachings</a:t>
          </a:r>
        </a:p>
      </dsp:txBody>
      <dsp:txXfrm rot="-5400000">
        <a:off x="5861845" y="2206284"/>
        <a:ext cx="1313580" cy="1509864"/>
      </dsp:txXfrm>
    </dsp:sp>
    <dsp:sp modelId="{413019EC-7F77-4DE8-BC65-49D9FE64777C}">
      <dsp:nvSpPr>
        <dsp:cNvPr id="0" name=""/>
        <dsp:cNvSpPr/>
      </dsp:nvSpPr>
      <dsp:spPr>
        <a:xfrm rot="5400000">
          <a:off x="4315414" y="3868889"/>
          <a:ext cx="2193506" cy="1908350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Buddhist Practices</a:t>
          </a:r>
        </a:p>
      </dsp:txBody>
      <dsp:txXfrm rot="-5400000">
        <a:off x="4755377" y="4068132"/>
        <a:ext cx="1313580" cy="1509864"/>
      </dsp:txXfrm>
    </dsp:sp>
    <dsp:sp modelId="{3448520A-5A75-43D4-84C4-04118D903ED6}">
      <dsp:nvSpPr>
        <dsp:cNvPr id="0" name=""/>
        <dsp:cNvSpPr/>
      </dsp:nvSpPr>
      <dsp:spPr>
        <a:xfrm>
          <a:off x="6835935" y="4126911"/>
          <a:ext cx="2767581" cy="1316103"/>
        </a:xfrm>
        <a:prstGeom prst="rect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We take the students on two visits to help them understand the practices elements of the course </a:t>
          </a:r>
        </a:p>
      </dsp:txBody>
      <dsp:txXfrm>
        <a:off x="6835935" y="4126911"/>
        <a:ext cx="2767581" cy="1316103"/>
      </dsp:txXfrm>
    </dsp:sp>
    <dsp:sp modelId="{C5465A15-0059-4126-8F80-4F5B4DCB5AE9}">
      <dsp:nvSpPr>
        <dsp:cNvPr id="0" name=""/>
        <dsp:cNvSpPr/>
      </dsp:nvSpPr>
      <dsp:spPr>
        <a:xfrm rot="5400000">
          <a:off x="2254395" y="3868889"/>
          <a:ext cx="2193506" cy="1908350"/>
        </a:xfrm>
        <a:prstGeom prst="hexagon">
          <a:avLst>
            <a:gd name="adj" fmla="val 25000"/>
            <a:gd name="vf" fmla="val 115470"/>
          </a:avLst>
        </a:prstGeom>
        <a:solidFill>
          <a:srgbClr val="FF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Theme B - Religion and Life</a:t>
          </a:r>
        </a:p>
      </dsp:txBody>
      <dsp:txXfrm rot="-5400000">
        <a:off x="2694358" y="4068132"/>
        <a:ext cx="1313580" cy="1509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16C66-725C-42BE-AF6E-2826FC7E733E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D3802-EA74-42E0-AF1E-538105F4F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12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E89F4-E6B9-4543-85EB-266AB0A06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507494-F607-4BCC-B852-D3DA49A30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390A9-23CF-40DA-9C83-70FA307FD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E0CF-71A8-4891-A251-55F5C0347C92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5B0E1-BCC0-4899-BABC-17D679A7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9B165-23CB-4889-9695-0C003440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77AB-4EDE-4F13-84D5-D9738C339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52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D3E99-29B0-47AE-A190-3978054E0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118CF1-27F8-4242-8CD5-6CB692B5D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6D094-4F6C-434B-B6C9-A6CE50607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E0CF-71A8-4891-A251-55F5C0347C92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AEDA8-5F6B-458C-8420-359EFAD43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0AB8B-26C5-4674-9155-358FCDAAC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77AB-4EDE-4F13-84D5-D9738C339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94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A17047-87E6-424C-B4BD-E2AEA90182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6B020-9794-4ADE-8492-8FD45A90B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F4051-7C87-46BD-A6B3-9D42FCCA0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E0CF-71A8-4891-A251-55F5C0347C92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CF449-BFDE-41C6-9F44-9C753ABA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C19BC-3A00-42C3-8A55-5F6B419A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77AB-4EDE-4F13-84D5-D9738C339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22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21463-C32A-48CD-9E5A-3B1EC5675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8C1DE-9F44-408B-A235-6C1320C6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26DCC-F929-49FE-9E20-E2DCBFFBA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E0CF-71A8-4891-A251-55F5C0347C92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4F550-2518-407D-B445-ABC83050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EC60F-6573-4551-AD0E-DE7AD7C9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77AB-4EDE-4F13-84D5-D9738C339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1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6511F-9CEE-4996-A02C-04A65D70C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FFB6E-D337-4FBB-8077-E55284308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929E3-5782-43AC-AC22-90ACDA7F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E0CF-71A8-4891-A251-55F5C0347C92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4C369-68AF-4641-AC63-E63EB719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849C3-56B0-4C3C-B195-9D6CBEDF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77AB-4EDE-4F13-84D5-D9738C339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54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3995F-0683-49EF-AD1A-5AEC3D764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A8A88-ECB5-4BE6-AFCD-8649FA2B8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16287-CAC8-4AE5-8190-3DB2F91C5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95538-C7A7-4B0F-9994-755EC6556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E0CF-71A8-4891-A251-55F5C0347C92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8C87F-5D76-40EF-A87B-EB488A293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2888D-F2EA-4B4C-AFB6-20B6B8B2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77AB-4EDE-4F13-84D5-D9738C339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84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F18DE-7D4D-48B9-A939-987135CDB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C695F-129C-45C8-A44B-2A5C8AC5F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EF597-82BE-4401-B135-25B487A6F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879C4-C348-4ECE-A24E-D67AD8B53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5AE33F-EB57-4B23-A078-C51AE80D4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47FDE6-0C3B-4743-961E-B56A08C89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E0CF-71A8-4891-A251-55F5C0347C92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16CFD0-CFF8-46D2-87DB-8860A3C3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3BC58A-CB72-41B6-B0D5-4B95F6104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77AB-4EDE-4F13-84D5-D9738C339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87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07B5-C8DC-4B30-8B00-B0DD707D1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E08332-2812-477F-BE8F-BD203C959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E0CF-71A8-4891-A251-55F5C0347C92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E86AD2-C5B6-44DE-AB74-335D6FEDC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76F5AF-7313-4B15-AF31-0963B3BD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77AB-4EDE-4F13-84D5-D9738C339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52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DB4994-2BA3-448A-ADF1-D0033016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E0CF-71A8-4891-A251-55F5C0347C92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C08CFE-3753-4F6E-879C-FAED50C7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5CC6E3-C915-4670-A5EA-2C6C78A2F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77AB-4EDE-4F13-84D5-D9738C339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62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16D96-9BAC-4C2C-BC8D-9B38B276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2F0BA-7C28-4F2F-9DD7-898E20DD9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0B9F54-1CA1-4CA9-ACB8-6D6E83586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9E377-919B-4236-8CFC-14933679C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E0CF-71A8-4891-A251-55F5C0347C92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CF205-8928-4A61-B4FE-39D8167C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CA656-24EB-4814-BF89-9B210F41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77AB-4EDE-4F13-84D5-D9738C339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46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87A07-4304-47AC-87D9-F56B8DC2B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241506-0DE2-411D-A972-EBB3023E64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CDC17-91DA-42A4-BF69-2B6412994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88563-E5B6-495B-AD26-23EE07FD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E0CF-71A8-4891-A251-55F5C0347C92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73135-057F-415A-BC7C-077B2120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B3867-1919-4552-AEAC-A3DCEB334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77AB-4EDE-4F13-84D5-D9738C339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74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00FA7-4E94-45E1-A645-8B6E74F06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8B224-A415-40AD-B29E-7B4D0B5BD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7F62E-F6D8-4A2A-B50D-63EF583780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E0CF-71A8-4891-A251-55F5C0347C92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E56FC-3C0D-46B0-BBE8-35612CBA5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F21C0-13D5-4615-BF16-D77E7E8EB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B77AB-4EDE-4F13-84D5-D9738C339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04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DCA5F85-5393-49D5-BD93-D3C88C212D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4915031"/>
              </p:ext>
            </p:extLst>
          </p:nvPr>
        </p:nvGraphicFramePr>
        <p:xfrm>
          <a:off x="2032000" y="215900"/>
          <a:ext cx="10007600" cy="5922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007F3D6-6B7F-45B0-9601-8A45C62548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" y="0"/>
            <a:ext cx="2863634" cy="404802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ABC60A-A58C-4688-A302-61BA203D0C1A}"/>
              </a:ext>
            </a:extLst>
          </p:cNvPr>
          <p:cNvSpPr txBox="1"/>
          <p:nvPr/>
        </p:nvSpPr>
        <p:spPr>
          <a:xfrm>
            <a:off x="304800" y="4661005"/>
            <a:ext cx="4025900" cy="1938992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Religion and Life is covered in year 11 – Topic include – Scientific truth vs Religious truth, The Environment, Animal Rights, The value of Human Life, Euthanasia, Abortion, Death and the Afterlife</a:t>
            </a:r>
          </a:p>
        </p:txBody>
      </p:sp>
    </p:spTree>
    <p:extLst>
      <p:ext uri="{BB962C8B-B14F-4D97-AF65-F5344CB8AC3E}">
        <p14:creationId xmlns:p14="http://schemas.microsoft.com/office/powerpoint/2010/main" val="367382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8B24CD-2BDC-4ACD-80A1-3F9E792670EE}"/>
              </a:ext>
            </a:extLst>
          </p:cNvPr>
          <p:cNvSpPr txBox="1"/>
          <p:nvPr/>
        </p:nvSpPr>
        <p:spPr>
          <a:xfrm>
            <a:off x="304800" y="474345"/>
            <a:ext cx="11391900" cy="590931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3.1.1.1 Christian Beliefs and teachings</a:t>
            </a: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b="1" dirty="0"/>
              <a:t>Key beliefs</a:t>
            </a:r>
          </a:p>
          <a:p>
            <a:r>
              <a:rPr lang="en-GB" dirty="0"/>
              <a:t> The nature of God:</a:t>
            </a:r>
          </a:p>
          <a:p>
            <a:r>
              <a:rPr lang="en-GB" dirty="0"/>
              <a:t>•• God as omnipotent, loving and just, and the problem of evil and suffering</a:t>
            </a:r>
          </a:p>
          <a:p>
            <a:r>
              <a:rPr lang="en-GB" dirty="0"/>
              <a:t>•• the oneness of God and the Trinity: Father, Son and Holy Spirit.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/>
              <a:t>Different Christian beliefs about creation including the role of Word and Spirit (John 1:1–3 and Genesis 1:1–3).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/>
              <a:t>Different Christian beliefs about the afterlife and their importance, including: resurrection and life after death; judgement, heaven and hell.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Jesus Christ and salvation</a:t>
            </a:r>
            <a:endParaRPr lang="en-GB" dirty="0"/>
          </a:p>
          <a:p>
            <a:pPr lvl="0"/>
            <a:r>
              <a:rPr lang="en-GB" dirty="0"/>
              <a:t>Beliefs and teachings about:</a:t>
            </a:r>
          </a:p>
          <a:p>
            <a:r>
              <a:rPr lang="en-GB" dirty="0"/>
              <a:t>•• the incarnation and Jesus as the Son of God</a:t>
            </a:r>
          </a:p>
          <a:p>
            <a:r>
              <a:rPr lang="en-GB" dirty="0"/>
              <a:t>•• the crucifixion, resurrection and ascension</a:t>
            </a:r>
          </a:p>
          <a:p>
            <a:r>
              <a:rPr lang="en-GB" dirty="0"/>
              <a:t>•• sin, including original sin</a:t>
            </a:r>
          </a:p>
          <a:p>
            <a:r>
              <a:rPr lang="en-GB" dirty="0"/>
              <a:t>•• the means of salvation, including law, grace and Spirit</a:t>
            </a:r>
          </a:p>
          <a:p>
            <a:r>
              <a:rPr lang="en-GB" dirty="0"/>
              <a:t>•• the role of Christ in salvation including the idea of atonement.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19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3E531C-57F7-4D6B-B5BD-77C530FB66F8}"/>
              </a:ext>
            </a:extLst>
          </p:cNvPr>
          <p:cNvSpPr txBox="1"/>
          <p:nvPr/>
        </p:nvSpPr>
        <p:spPr>
          <a:xfrm>
            <a:off x="292100" y="197346"/>
            <a:ext cx="11341100" cy="6463308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  <a:p>
            <a:r>
              <a:rPr lang="en-GB" b="1" dirty="0"/>
              <a:t>3.1.2.2 Christian Practices </a:t>
            </a:r>
            <a:endParaRPr lang="en-GB" dirty="0"/>
          </a:p>
          <a:p>
            <a:r>
              <a:rPr lang="en-GB" b="1" dirty="0"/>
              <a:t>Worship and festivals</a:t>
            </a:r>
          </a:p>
          <a:p>
            <a:r>
              <a:rPr lang="en-GB" dirty="0"/>
              <a:t> Different forms of worship and their significance:</a:t>
            </a:r>
          </a:p>
          <a:p>
            <a:r>
              <a:rPr lang="en-GB" dirty="0"/>
              <a:t>•• liturgical, non-liturgical and informal, including the use of the Bible</a:t>
            </a:r>
          </a:p>
          <a:p>
            <a:r>
              <a:rPr lang="en-GB" dirty="0"/>
              <a:t>•• private worship.</a:t>
            </a:r>
          </a:p>
          <a:p>
            <a:r>
              <a:rPr lang="en-GB" dirty="0"/>
              <a:t> Prayer and its significance, including the Lord’s Prayer, set prayers and informal prayer.</a:t>
            </a:r>
          </a:p>
          <a:p>
            <a:r>
              <a:rPr lang="en-GB" dirty="0"/>
              <a:t> The role and meaning of the sacraments: the meaning of sacrament;  the sacrament of baptism and its significance for Christians; infant and believers’ baptism; different beliefs about infant baptism; the sacrament of Eucharist (Holy Communion) and its significance for Christians, including different ways in which it is celebrated and different interpretations of its meaning.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The role and importance of pilgrimage and celebrations including:</a:t>
            </a:r>
          </a:p>
          <a:p>
            <a:r>
              <a:rPr lang="en-GB" dirty="0"/>
              <a:t>•• two contrasting examples of Christian pilgrimage: Lourdes and Iona</a:t>
            </a:r>
          </a:p>
          <a:p>
            <a:r>
              <a:rPr lang="en-GB" dirty="0"/>
              <a:t>•• the celebrations of Christmas and Easter, including their importance for Christians in Great Britain today.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The role of the church in the local and worldwide community</a:t>
            </a:r>
          </a:p>
          <a:p>
            <a:r>
              <a:rPr lang="en-GB" dirty="0"/>
              <a:t> The role of the Church in the local community, including food banks and street pastors.</a:t>
            </a:r>
          </a:p>
          <a:p>
            <a:pPr lvl="0"/>
            <a:r>
              <a:rPr lang="en-GB" dirty="0"/>
              <a:t>The place of mission, evangelism and Church growth.</a:t>
            </a:r>
          </a:p>
          <a:p>
            <a:pPr lvl="0"/>
            <a:r>
              <a:rPr lang="en-GB" dirty="0"/>
              <a:t>The importance of the worldwide Church including: working for reconciliation; how Christian churches respond to persecution; the work of one of the following: Catholic Agency For Overseas Development (CAFOD), Christian Aid, Tearfund.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058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D2EE2B-4199-4270-8C27-0B15D32EF5AC}"/>
              </a:ext>
            </a:extLst>
          </p:cNvPr>
          <p:cNvSpPr txBox="1"/>
          <p:nvPr/>
        </p:nvSpPr>
        <p:spPr>
          <a:xfrm>
            <a:off x="285750" y="228123"/>
            <a:ext cx="11620500" cy="64017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GB" sz="1600" b="1" dirty="0"/>
          </a:p>
          <a:p>
            <a:r>
              <a:rPr lang="en-GB" b="1" dirty="0"/>
              <a:t>3.1.1.1 Buddhist Beliefs and teachings </a:t>
            </a:r>
          </a:p>
          <a:p>
            <a:r>
              <a:rPr lang="en-GB" dirty="0"/>
              <a:t>The Dhamma (Dharma)</a:t>
            </a:r>
          </a:p>
          <a:p>
            <a:r>
              <a:rPr lang="en-GB" dirty="0"/>
              <a:t>•• The concept of Dhamma (Dharma).</a:t>
            </a:r>
          </a:p>
          <a:p>
            <a:r>
              <a:rPr lang="en-GB" dirty="0"/>
              <a:t>•• The concept of dependent arising (</a:t>
            </a:r>
            <a:r>
              <a:rPr lang="en-GB" dirty="0" err="1"/>
              <a:t>paticcasamupada</a:t>
            </a:r>
            <a:r>
              <a:rPr lang="en-GB" dirty="0"/>
              <a:t>).</a:t>
            </a:r>
          </a:p>
          <a:p>
            <a:r>
              <a:rPr lang="en-GB" dirty="0"/>
              <a:t>•• The Three Marks of Existence: impermanence (</a:t>
            </a:r>
            <a:r>
              <a:rPr lang="en-GB" dirty="0" err="1"/>
              <a:t>anicca</a:t>
            </a:r>
            <a:r>
              <a:rPr lang="en-GB" dirty="0"/>
              <a:t>); no fixed self (anatta); </a:t>
            </a:r>
            <a:r>
              <a:rPr lang="en-GB" dirty="0" err="1"/>
              <a:t>unsatisfactoriness</a:t>
            </a:r>
            <a:r>
              <a:rPr lang="en-GB" dirty="0"/>
              <a:t> of life, suffering (dukkha).</a:t>
            </a:r>
          </a:p>
          <a:p>
            <a:r>
              <a:rPr lang="en-GB" dirty="0"/>
              <a:t>•• The human personality, in the Theravada and Mahayana traditions: Theravada: the Five Aggregates (skandhas) of form, sensation, perception, mental formations, consciousness; Mahayana: sunyata, the possibility of attaining Buddhahood and Buddha-nature.</a:t>
            </a:r>
          </a:p>
          <a:p>
            <a:r>
              <a:rPr lang="en-GB" dirty="0"/>
              <a:t>•• Human destiny: Different ideals in Theravada and Mahayana traditions: </a:t>
            </a:r>
            <a:r>
              <a:rPr lang="en-GB" dirty="0" err="1"/>
              <a:t>Arhat</a:t>
            </a:r>
            <a:r>
              <a:rPr lang="en-GB" dirty="0"/>
              <a:t> (a ‘perfected person’) and Bodhisattva ideals; Buddhahood and the Pure Land.</a:t>
            </a:r>
          </a:p>
          <a:p>
            <a:endParaRPr lang="en-GB" dirty="0"/>
          </a:p>
          <a:p>
            <a:r>
              <a:rPr lang="en-GB" b="1" dirty="0"/>
              <a:t>3.1.1.2 The Buddha and the Four Noble Truths</a:t>
            </a:r>
          </a:p>
          <a:p>
            <a:r>
              <a:rPr lang="en-GB" dirty="0"/>
              <a:t>•• The Buddha’s life and its significance: the birth of the Buddha and his life of luxury; the Four Sights: illness, old age, death, holy man (Jataka 075); the Buddha’s ascetic life; the Buddha’s Enlightenment.</a:t>
            </a:r>
          </a:p>
          <a:p>
            <a:r>
              <a:rPr lang="en-GB" dirty="0"/>
              <a:t>•• The Four Noble Truths:</a:t>
            </a:r>
          </a:p>
          <a:p>
            <a:r>
              <a:rPr lang="en-GB" dirty="0"/>
              <a:t>1 suffering (dukkha) including different types of suffering</a:t>
            </a:r>
          </a:p>
          <a:p>
            <a:r>
              <a:rPr lang="en-GB" dirty="0"/>
              <a:t>2 the causes of suffering (</a:t>
            </a:r>
            <a:r>
              <a:rPr lang="en-GB" dirty="0" err="1"/>
              <a:t>samudaya</a:t>
            </a:r>
            <a:r>
              <a:rPr lang="en-GB" dirty="0"/>
              <a:t>); the Three Poisons, ignorance, greed and hate</a:t>
            </a:r>
          </a:p>
          <a:p>
            <a:r>
              <a:rPr lang="en-GB" dirty="0"/>
              <a:t>3 the end of craving (tanha), interpretations of nibbana (nirvana) and Enlightenment</a:t>
            </a:r>
          </a:p>
          <a:p>
            <a:r>
              <a:rPr lang="en-GB" dirty="0"/>
              <a:t>4 the Eightfold Path (</a:t>
            </a:r>
            <a:r>
              <a:rPr lang="en-GB" dirty="0" err="1"/>
              <a:t>magga</a:t>
            </a:r>
            <a:r>
              <a:rPr lang="en-GB" dirty="0"/>
              <a:t>) to nibbana/nirvana; the path as the Threefold Way: ethics (</a:t>
            </a:r>
            <a:r>
              <a:rPr lang="en-GB" dirty="0" err="1"/>
              <a:t>sila</a:t>
            </a:r>
            <a:r>
              <a:rPr lang="en-GB" dirty="0"/>
              <a:t>), meditation (samadhi) and wisdom (panna). Dhammapada 190 –191.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8853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28AAFB-2175-4472-890D-2A5470AC97B8}"/>
              </a:ext>
            </a:extLst>
          </p:cNvPr>
          <p:cNvSpPr txBox="1"/>
          <p:nvPr/>
        </p:nvSpPr>
        <p:spPr>
          <a:xfrm>
            <a:off x="215900" y="152400"/>
            <a:ext cx="11760200" cy="58785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GB" sz="1600" b="1" dirty="0"/>
          </a:p>
          <a:p>
            <a:r>
              <a:rPr lang="en-GB" b="1" dirty="0"/>
              <a:t>3.1.1.3 Buddhist Practices - Worship and festivals</a:t>
            </a:r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dirty="0"/>
              <a:t>•• The nature, use and importance of Buddhist places of worship including temples, shrines, monasteries (viharas), halls for meditation or learning (gompas) and their key features including Buddha </a:t>
            </a:r>
            <a:r>
              <a:rPr lang="en-GB" dirty="0" err="1"/>
              <a:t>rupa</a:t>
            </a:r>
            <a:r>
              <a:rPr lang="en-GB" dirty="0"/>
              <a:t>, artefacts and offerings.</a:t>
            </a:r>
          </a:p>
          <a:p>
            <a:r>
              <a:rPr lang="en-GB" dirty="0"/>
              <a:t>•• Puja, the significance and role of puja/devotional ritual in the home and in the temple, including chanting, both as a devotional practice and as an aid to mental concentration, mantra recitation, use of malas.</a:t>
            </a:r>
          </a:p>
          <a:p>
            <a:r>
              <a:rPr lang="en-GB" dirty="0"/>
              <a:t>•• Meditation, the different aims, significance and methods of meditation: </a:t>
            </a:r>
            <a:r>
              <a:rPr lang="en-GB" dirty="0" err="1"/>
              <a:t>Samatha</a:t>
            </a:r>
            <a:r>
              <a:rPr lang="en-GB" dirty="0"/>
              <a:t> (concentration and tranquillity) including mindfulness of breathing; Vipassana (insight) including zazen; the visualisation of Buddhas and Bodhisattvas.</a:t>
            </a:r>
          </a:p>
          <a:p>
            <a:r>
              <a:rPr lang="en-GB" dirty="0"/>
              <a:t>•• The practice and significance of different ceremonies and rituals associated with death and mourning in Theravada communities and in Japan and Tibet.</a:t>
            </a:r>
          </a:p>
          <a:p>
            <a:r>
              <a:rPr lang="en-GB" dirty="0"/>
              <a:t>•• Festivals and retreats and their importance to Buddhists in Great Britain today, including the celebrations, origins and significance of: Wesak;  </a:t>
            </a:r>
            <a:r>
              <a:rPr lang="en-GB" dirty="0" err="1"/>
              <a:t>Parinirvana</a:t>
            </a:r>
            <a:r>
              <a:rPr lang="en-GB" dirty="0"/>
              <a:t> Day.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Buddhist ethics</a:t>
            </a:r>
          </a:p>
          <a:p>
            <a:r>
              <a:rPr lang="en-GB" dirty="0"/>
              <a:t>•• Ethical teaching: </a:t>
            </a:r>
            <a:r>
              <a:rPr lang="en-GB" dirty="0" err="1"/>
              <a:t>kamma</a:t>
            </a:r>
            <a:r>
              <a:rPr lang="en-GB" dirty="0"/>
              <a:t> (karma) and rebirth; compassion (karuna); loving kindness (</a:t>
            </a:r>
            <a:r>
              <a:rPr lang="en-GB" dirty="0" err="1"/>
              <a:t>metta</a:t>
            </a:r>
            <a:r>
              <a:rPr lang="en-GB" dirty="0"/>
              <a:t>).</a:t>
            </a:r>
          </a:p>
          <a:p>
            <a:r>
              <a:rPr lang="en-GB" dirty="0"/>
              <a:t>•• The five moral precepts: do not take life; do not take what is not given; do not misuse the senses; do not speak falsehoods; do not take intoxicants that cloud the mind.</a:t>
            </a:r>
          </a:p>
          <a:p>
            <a:r>
              <a:rPr lang="en-GB" dirty="0"/>
              <a:t>•• The six perfections in the </a:t>
            </a:r>
            <a:r>
              <a:rPr lang="en-GB" dirty="0" err="1"/>
              <a:t>Mahayanan</a:t>
            </a:r>
            <a:r>
              <a:rPr lang="en-GB" dirty="0"/>
              <a:t> tradition: generosity; morality; patience; energy; meditation; wisdom, including how the individual develops these perfections within themselves.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479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>
            <a:extLst>
              <a:ext uri="{FF2B5EF4-FFF2-40B4-BE49-F238E27FC236}">
                <a16:creationId xmlns:a16="http://schemas.microsoft.com/office/drawing/2014/main" id="{79D71A2E-90A1-49C9-9E75-8EB2D240AC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408" y="500026"/>
            <a:ext cx="4316383" cy="5857948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8D0364-D80C-4BB6-8873-86560673E44D}"/>
              </a:ext>
            </a:extLst>
          </p:cNvPr>
          <p:cNvSpPr txBox="1"/>
          <p:nvPr/>
        </p:nvSpPr>
        <p:spPr>
          <a:xfrm>
            <a:off x="2400300" y="2451100"/>
            <a:ext cx="4025900" cy="156966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Final Theme to add to the previous 3 completed in year 9</a:t>
            </a:r>
          </a:p>
        </p:txBody>
      </p:sp>
    </p:spTree>
    <p:extLst>
      <p:ext uri="{BB962C8B-B14F-4D97-AF65-F5344CB8AC3E}">
        <p14:creationId xmlns:p14="http://schemas.microsoft.com/office/powerpoint/2010/main" val="2946477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1026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 for Website</dc:title>
  <dc:creator>Nicola Quick</dc:creator>
  <cp:lastModifiedBy>Paula Hattam</cp:lastModifiedBy>
  <cp:revision>12</cp:revision>
  <dcterms:created xsi:type="dcterms:W3CDTF">2021-06-14T11:21:10Z</dcterms:created>
  <dcterms:modified xsi:type="dcterms:W3CDTF">2021-07-19T12:19:49Z</dcterms:modified>
</cp:coreProperties>
</file>